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"/>
  </p:notesMasterIdLst>
  <p:sldIdLst>
    <p:sldId id="257" r:id="rId2"/>
  </p:sldIdLst>
  <p:sldSz cx="6858000" cy="9144000" type="screen4x3"/>
  <p:notesSz cx="7053263" cy="93091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D7AC3CCA-C797-4891-BE02-D94E43425B78}" styleName="Medium Style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 snapToGrid="0">
      <p:cViewPr>
        <p:scale>
          <a:sx n="85" d="100"/>
          <a:sy n="85" d="100"/>
        </p:scale>
        <p:origin x="-1920" y="78"/>
      </p:cViewPr>
      <p:guideLst>
        <p:guide orient="horz" pos="2880"/>
        <p:guide pos="216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95217" y="0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/>
          <a:lstStyle>
            <a:lvl1pPr algn="r">
              <a:defRPr sz="1200"/>
            </a:lvl1pPr>
          </a:lstStyle>
          <a:p>
            <a:fld id="{58D82DB9-FB84-41B4-8806-D488F412BE32}" type="datetimeFigureOut">
              <a:rPr lang="en-US" smtClean="0"/>
              <a:t>3/24/2014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217738" y="698500"/>
            <a:ext cx="2617787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497" tIns="46749" rIns="93497" bIns="4674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5327" y="4421823"/>
            <a:ext cx="5642610" cy="4189095"/>
          </a:xfrm>
          <a:prstGeom prst="rect">
            <a:avLst/>
          </a:prstGeom>
        </p:spPr>
        <p:txBody>
          <a:bodyPr vert="horz" lIns="93497" tIns="46749" rIns="93497" bIns="4674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95217" y="8842029"/>
            <a:ext cx="3056414" cy="465455"/>
          </a:xfrm>
          <a:prstGeom prst="rect">
            <a:avLst/>
          </a:prstGeom>
        </p:spPr>
        <p:txBody>
          <a:bodyPr vert="horz" lIns="93497" tIns="46749" rIns="93497" bIns="46749" rtlCol="0" anchor="b"/>
          <a:lstStyle>
            <a:lvl1pPr algn="r">
              <a:defRPr sz="1200"/>
            </a:lvl1pPr>
          </a:lstStyle>
          <a:p>
            <a:fld id="{265F304A-1F02-4C5D-B65D-39F30814340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97022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65F304A-1F02-4C5D-B65D-39F30814340B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49490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2040-9238-4C64-B40A-B3501BA9A5B1}" type="datetimeFigureOut">
              <a:rPr lang="en-US" smtClean="0"/>
              <a:t>3/24/2014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76A79-484B-4E59-ADA9-C2723191DB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8647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2040-9238-4C64-B40A-B3501BA9A5B1}" type="datetimeFigureOut">
              <a:rPr lang="en-US" smtClean="0"/>
              <a:t>3/24/2014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76A79-484B-4E59-ADA9-C2723191DB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26458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2040-9238-4C64-B40A-B3501BA9A5B1}" type="datetimeFigureOut">
              <a:rPr lang="en-US" smtClean="0"/>
              <a:t>3/24/2014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76A79-484B-4E59-ADA9-C2723191DB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0184727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2040-9238-4C64-B40A-B3501BA9A5B1}" type="datetimeFigureOut">
              <a:rPr lang="en-US" smtClean="0"/>
              <a:t>3/24/2014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76A79-484B-4E59-ADA9-C2723191DB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65138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2040-9238-4C64-B40A-B3501BA9A5B1}" type="datetimeFigureOut">
              <a:rPr lang="en-US" smtClean="0"/>
              <a:t>3/24/2014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76A79-484B-4E59-ADA9-C2723191DB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0181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2040-9238-4C64-B40A-B3501BA9A5B1}" type="datetimeFigureOut">
              <a:rPr lang="en-US" smtClean="0"/>
              <a:t>3/24/2014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76A79-484B-4E59-ADA9-C2723191DB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22167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2040-9238-4C64-B40A-B3501BA9A5B1}" type="datetimeFigureOut">
              <a:rPr lang="en-US" smtClean="0"/>
              <a:t>3/24/2014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76A79-484B-4E59-ADA9-C2723191DB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014407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2040-9238-4C64-B40A-B3501BA9A5B1}" type="datetimeFigureOut">
              <a:rPr lang="en-US" smtClean="0"/>
              <a:t>3/24/2014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76A79-484B-4E59-ADA9-C2723191DB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146515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2040-9238-4C64-B40A-B3501BA9A5B1}" type="datetimeFigureOut">
              <a:rPr lang="en-US" smtClean="0"/>
              <a:t>3/24/2014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76A79-484B-4E59-ADA9-C2723191DB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78522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2040-9238-4C64-B40A-B3501BA9A5B1}" type="datetimeFigureOut">
              <a:rPr lang="en-US" smtClean="0"/>
              <a:t>3/24/2014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76A79-484B-4E59-ADA9-C2723191DB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0085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222040-9238-4C64-B40A-B3501BA9A5B1}" type="datetimeFigureOut">
              <a:rPr lang="en-US" smtClean="0"/>
              <a:t>3/24/2014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376A79-484B-4E59-ADA9-C2723191DB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441983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7222040-9238-4C64-B40A-B3501BA9A5B1}" type="datetimeFigureOut">
              <a:rPr lang="en-US" smtClean="0"/>
              <a:t>3/24/2014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A376A79-484B-4E59-ADA9-C2723191DB5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32684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77429" y="273372"/>
            <a:ext cx="6297770" cy="540912"/>
          </a:xfrm>
          <a:ln w="1905">
            <a:solidFill>
              <a:schemeClr val="bg1">
                <a:lumMod val="50000"/>
              </a:schemeClr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en-US" sz="1400" b="1" dirty="0" smtClean="0">
                <a:ea typeface="Arial Unicode MS" pitchFamily="34" charset="-128"/>
                <a:cs typeface="Arial Unicode MS" pitchFamily="34" charset="-128"/>
              </a:rPr>
              <a:t>Employee Grievance Process: Overview and Timeframes</a:t>
            </a:r>
            <a:endParaRPr lang="en-US" sz="1400" b="1" dirty="0">
              <a:ea typeface="Arial Unicode MS" pitchFamily="34" charset="-128"/>
              <a:cs typeface="Arial Unicode MS" pitchFamily="34" charset="-128"/>
            </a:endParaRPr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89003794"/>
              </p:ext>
            </p:extLst>
          </p:nvPr>
        </p:nvGraphicFramePr>
        <p:xfrm>
          <a:off x="223024" y="3200198"/>
          <a:ext cx="6467709" cy="366268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4427035"/>
                <a:gridCol w="2040674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u="none" dirty="0" smtClean="0"/>
                        <a:t>Formal</a:t>
                      </a:r>
                      <a:r>
                        <a:rPr lang="en-US" sz="1200" u="none" baseline="0" dirty="0" smtClean="0"/>
                        <a:t> Internal Grievance Process</a:t>
                      </a:r>
                      <a:endParaRPr lang="en-US" sz="1200" u="none" baseline="0" dirty="0" smtClean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Step 1:</a:t>
                      </a:r>
                      <a:r>
                        <a:rPr lang="en-US" sz="1200" baseline="0" dirty="0" smtClean="0"/>
                        <a:t> Mediation</a:t>
                      </a:r>
                      <a:endParaRPr lang="en-US" sz="12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Within</a:t>
                      </a:r>
                      <a:r>
                        <a:rPr lang="en-US" sz="1200" baseline="0" dirty="0" smtClean="0"/>
                        <a:t>:</a:t>
                      </a:r>
                    </a:p>
                    <a:p>
                      <a:r>
                        <a:rPr lang="en-US" sz="1200" baseline="0" dirty="0" smtClean="0"/>
                        <a:t>35 Calendar Days</a:t>
                      </a:r>
                      <a:endParaRPr lang="en-US" sz="12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Employee Files Step</a:t>
                      </a:r>
                      <a:r>
                        <a:rPr lang="en-US" sz="1200" baseline="0" dirty="0" smtClean="0"/>
                        <a:t> 2</a:t>
                      </a:r>
                      <a:endParaRPr lang="en-US" sz="12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Within:</a:t>
                      </a:r>
                      <a:r>
                        <a:rPr lang="en-US" sz="1200" baseline="0" dirty="0" smtClean="0"/>
                        <a:t> </a:t>
                      </a:r>
                    </a:p>
                    <a:p>
                      <a:r>
                        <a:rPr lang="en-US" sz="1200" baseline="0" dirty="0" smtClean="0"/>
                        <a:t>5 Calendar Days</a:t>
                      </a:r>
                      <a:endParaRPr lang="en-US" sz="12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Step 2: Employee Presents Grievance to Hearing Officer/Panel</a:t>
                      </a:r>
                    </a:p>
                    <a:p>
                      <a:endParaRPr lang="en-US" sz="1200" dirty="0" smtClean="0"/>
                    </a:p>
                    <a:p>
                      <a:r>
                        <a:rPr lang="en-US" sz="1200" dirty="0" smtClean="0"/>
                        <a:t>Hearing Officer/Panel Makes Proposed Recommendation to the Director of the Office of State Human Resources (OSHR)</a:t>
                      </a:r>
                      <a:endParaRPr lang="en-US" sz="1200" dirty="0" smtClean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Within: </a:t>
                      </a:r>
                    </a:p>
                    <a:p>
                      <a:r>
                        <a:rPr lang="en-US" sz="1200" dirty="0" smtClean="0"/>
                        <a:t>35 Calendar</a:t>
                      </a:r>
                      <a:r>
                        <a:rPr lang="en-US" sz="1200" baseline="0" dirty="0" smtClean="0"/>
                        <a:t> Days</a:t>
                      </a:r>
                      <a:endParaRPr lang="en-US" sz="12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Director of OSHR Reviews Proposed Recommendation for Consistency and</a:t>
                      </a:r>
                      <a:r>
                        <a:rPr lang="en-US" sz="1200" baseline="0" dirty="0" smtClean="0"/>
                        <a:t> Compliance with Applicable State Statutes and Policies</a:t>
                      </a:r>
                      <a:endParaRPr lang="en-US" sz="1200" dirty="0" smtClean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Within:</a:t>
                      </a:r>
                    </a:p>
                    <a:p>
                      <a:r>
                        <a:rPr lang="en-US" sz="1200" dirty="0" smtClean="0"/>
                        <a:t>10 Calendar Days</a:t>
                      </a:r>
                      <a:endParaRPr lang="en-US" sz="12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Agency Head Renders and Communications Final Agency Decision (FAD)</a:t>
                      </a:r>
                      <a:endParaRPr lang="en-US" sz="1200" dirty="0" smtClean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Within: </a:t>
                      </a:r>
                    </a:p>
                    <a:p>
                      <a:r>
                        <a:rPr lang="en-US" sz="1200" dirty="0" smtClean="0"/>
                        <a:t>5 Calendar</a:t>
                      </a:r>
                      <a:r>
                        <a:rPr lang="en-US" sz="1200" baseline="0" dirty="0" smtClean="0"/>
                        <a:t> Days</a:t>
                      </a:r>
                      <a:endParaRPr lang="en-US" sz="12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Formal</a:t>
                      </a:r>
                      <a:r>
                        <a:rPr lang="en-US" sz="1200" b="1" baseline="0" dirty="0" smtClean="0"/>
                        <a:t> Internal Grievance </a:t>
                      </a:r>
                      <a:r>
                        <a:rPr lang="en-US" sz="1200" b="1" dirty="0" smtClean="0"/>
                        <a:t>Process Completed </a:t>
                      </a:r>
                      <a:endParaRPr lang="en-US" sz="1200" b="1" dirty="0" smtClean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Within: </a:t>
                      </a:r>
                    </a:p>
                    <a:p>
                      <a:r>
                        <a:rPr lang="en-US" sz="1200" b="1" dirty="0" smtClean="0"/>
                        <a:t>90 Calendar Days</a:t>
                      </a:r>
                      <a:endParaRPr lang="en-US" sz="1200" b="1" dirty="0" smtClean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</a:tr>
            </a:tbl>
          </a:graphicData>
        </a:graphic>
      </p:graphicFrame>
      <p:graphicFrame>
        <p:nvGraphicFramePr>
          <p:cNvPr id="13" name="Table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1361181"/>
              </p:ext>
            </p:extLst>
          </p:nvPr>
        </p:nvGraphicFramePr>
        <p:xfrm>
          <a:off x="234175" y="717520"/>
          <a:ext cx="6456557" cy="2003378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4438185"/>
                <a:gridCol w="2018372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Informal Grievance Process</a:t>
                      </a:r>
                      <a:endParaRPr lang="en-US" sz="12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1632538">
                <a:tc>
                  <a:txBody>
                    <a:bodyPr/>
                    <a:lstStyle/>
                    <a:p>
                      <a:r>
                        <a:rPr lang="en-US" sz="1200" b="1" dirty="0" smtClean="0"/>
                        <a:t>Informal Discussion </a:t>
                      </a:r>
                      <a:r>
                        <a:rPr lang="en-US" sz="1200" dirty="0" smtClean="0"/>
                        <a:t>with Immediate or Other Appropriate </a:t>
                      </a:r>
                    </a:p>
                    <a:p>
                      <a:r>
                        <a:rPr lang="en-US" sz="1200" dirty="0" smtClean="0"/>
                        <a:t>Supervisor in the Employee’s Chain of Command </a:t>
                      </a:r>
                      <a:r>
                        <a:rPr lang="en-US" sz="1200" u="none" kern="1200" dirty="0" smtClean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or Other Appropriate Personnel or Agency that has Jurisdiction regarding the Alleged Event or Action </a:t>
                      </a:r>
                      <a:r>
                        <a:rPr lang="en-US" sz="1200" dirty="0" smtClean="0"/>
                        <a:t>or </a:t>
                      </a:r>
                      <a:r>
                        <a:rPr lang="en-US" sz="1200" b="1" dirty="0" smtClean="0"/>
                        <a:t>Equal Employment Opportunity Informal Inquiry</a:t>
                      </a:r>
                    </a:p>
                    <a:p>
                      <a:endParaRPr lang="en-US" sz="1200" dirty="0" smtClean="0"/>
                    </a:p>
                    <a:p>
                      <a:r>
                        <a:rPr lang="en-US" sz="1200" dirty="0" smtClean="0"/>
                        <a:t>Employee Files Formal Grievance if the Issue is Not Resolved</a:t>
                      </a:r>
                    </a:p>
                    <a:p>
                      <a:endParaRPr lang="en-US" sz="12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Within:</a:t>
                      </a:r>
                    </a:p>
                    <a:p>
                      <a:r>
                        <a:rPr lang="en-US" sz="1200" dirty="0" smtClean="0"/>
                        <a:t>15 Calendar Days of the </a:t>
                      </a:r>
                    </a:p>
                    <a:p>
                      <a:r>
                        <a:rPr lang="en-US" sz="1200" dirty="0" smtClean="0"/>
                        <a:t>Alleged Event or Action</a:t>
                      </a:r>
                    </a:p>
                    <a:p>
                      <a:endParaRPr lang="en-US" sz="12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14" name="Table 1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6099856"/>
              </p:ext>
            </p:extLst>
          </p:nvPr>
        </p:nvGraphicFramePr>
        <p:xfrm>
          <a:off x="220236" y="7364879"/>
          <a:ext cx="6503948" cy="1010920"/>
        </p:xfrm>
        <a:graphic>
          <a:graphicData uri="http://schemas.openxmlformats.org/drawingml/2006/table">
            <a:tbl>
              <a:tblPr firstRow="1" bandRow="1">
                <a:tableStyleId>{8EC20E35-A176-4012-BC5E-935CFFF8708E}</a:tableStyleId>
              </a:tblPr>
              <a:tblGrid>
                <a:gridCol w="4438185"/>
                <a:gridCol w="2065763"/>
              </a:tblGrid>
              <a:tr h="370840">
                <a:tc gridSpan="2">
                  <a:txBody>
                    <a:bodyPr/>
                    <a:lstStyle/>
                    <a:p>
                      <a:pPr algn="ctr"/>
                      <a:r>
                        <a:rPr lang="en-US" sz="1200" dirty="0" smtClean="0"/>
                        <a:t>External Appeal Process</a:t>
                      </a:r>
                      <a:endParaRPr lang="en-US" sz="12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Employee May</a:t>
                      </a:r>
                      <a:r>
                        <a:rPr lang="en-US" sz="1200" baseline="0" dirty="0" smtClean="0"/>
                        <a:t> </a:t>
                      </a:r>
                      <a:r>
                        <a:rPr lang="en-US" sz="1200" dirty="0" smtClean="0"/>
                        <a:t>Petition for a Contested</a:t>
                      </a:r>
                      <a:r>
                        <a:rPr lang="en-US" sz="1200" baseline="0" dirty="0" smtClean="0"/>
                        <a:t> Case Hearing with OAH if Issue is Appealable</a:t>
                      </a:r>
                      <a:endParaRPr lang="en-US" sz="12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Within:</a:t>
                      </a:r>
                    </a:p>
                    <a:p>
                      <a:r>
                        <a:rPr lang="en-US" sz="1200" dirty="0" smtClean="0"/>
                        <a:t>30 Calendar Days of the FAD</a:t>
                      </a:r>
                    </a:p>
                    <a:p>
                      <a:endParaRPr lang="en-US" sz="1200" dirty="0">
                        <a:latin typeface="Arial Unicode MS" panose="020B0604020202020204" pitchFamily="34" charset="-128"/>
                        <a:ea typeface="Arial Unicode MS" panose="020B0604020202020204" pitchFamily="34" charset="-128"/>
                        <a:cs typeface="Arial Unicode MS" panose="020B0604020202020204" pitchFamily="34" charset="-128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sp>
        <p:nvSpPr>
          <p:cNvPr id="18" name="Down Arrow 17"/>
          <p:cNvSpPr/>
          <p:nvPr/>
        </p:nvSpPr>
        <p:spPr>
          <a:xfrm>
            <a:off x="3245001" y="2731829"/>
            <a:ext cx="379142" cy="379142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5" name="Down Arrow 24"/>
          <p:cNvSpPr/>
          <p:nvPr/>
        </p:nvSpPr>
        <p:spPr>
          <a:xfrm>
            <a:off x="3252437" y="6868941"/>
            <a:ext cx="379142" cy="379142"/>
          </a:xfrm>
          <a:prstGeom prst="downArrow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5038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358</TotalTime>
  <Words>193</Words>
  <Application>Microsoft Office PowerPoint</Application>
  <PresentationFormat>On-screen Show (4:3)</PresentationFormat>
  <Paragraphs>35</Paragraphs>
  <Slides>1</Slides>
  <Notes>1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Employee Grievance Process: Overview and Timeframes</vt:lpstr>
    </vt:vector>
  </TitlesOfParts>
  <Company>State of North Carolina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Kirsten Holden</dc:creator>
  <cp:lastModifiedBy>Sharon Howard</cp:lastModifiedBy>
  <cp:revision>77</cp:revision>
  <cp:lastPrinted>2013-07-24T14:45:17Z</cp:lastPrinted>
  <dcterms:created xsi:type="dcterms:W3CDTF">2013-07-18T15:49:29Z</dcterms:created>
  <dcterms:modified xsi:type="dcterms:W3CDTF">2014-03-24T18:17:50Z</dcterms:modified>
</cp:coreProperties>
</file>